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0"/>
  </p:notesMasterIdLst>
  <p:handoutMasterIdLst>
    <p:handoutMasterId r:id="rId21"/>
  </p:handoutMasterIdLst>
  <p:sldIdLst>
    <p:sldId id="257" r:id="rId5"/>
    <p:sldId id="277" r:id="rId6"/>
    <p:sldId id="392" r:id="rId7"/>
    <p:sldId id="393" r:id="rId8"/>
    <p:sldId id="394" r:id="rId9"/>
    <p:sldId id="400" r:id="rId10"/>
    <p:sldId id="395" r:id="rId11"/>
    <p:sldId id="401" r:id="rId12"/>
    <p:sldId id="270" r:id="rId13"/>
    <p:sldId id="396" r:id="rId14"/>
    <p:sldId id="402" r:id="rId15"/>
    <p:sldId id="397" r:id="rId16"/>
    <p:sldId id="398" r:id="rId17"/>
    <p:sldId id="321" r:id="rId18"/>
    <p:sldId id="39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8" autoAdjust="0"/>
    <p:restoredTop sz="79267" autoAdjust="0"/>
  </p:normalViewPr>
  <p:slideViewPr>
    <p:cSldViewPr snapToGrid="0">
      <p:cViewPr varScale="1">
        <p:scale>
          <a:sx n="86" d="100"/>
          <a:sy n="86" d="100"/>
        </p:scale>
        <p:origin x="1206" y="6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goal this summer was to see if one could calculate the temperature of the cosmic microwave background radiation in an alternate universe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phiE</a:t>
            </a:r>
            <a:r>
              <a:rPr lang="en-US" dirty="0"/>
              <a:t> </a:t>
            </a:r>
          </a:p>
          <a:p>
            <a:r>
              <a:rPr lang="en-US" dirty="0"/>
              <a:t>Light due to milky way is pristine (</a:t>
            </a:r>
            <a:r>
              <a:rPr lang="en-US" dirty="0" err="1"/>
              <a:t>unscattered</a:t>
            </a:r>
            <a:r>
              <a:rPr lang="en-US" dirty="0"/>
              <a:t>)</a:t>
            </a:r>
          </a:p>
          <a:p>
            <a:r>
              <a:rPr lang="en-US" dirty="0"/>
              <a:t>Segal model, static universe (nothing changes really) pristine light scatters doesn’t go away, amount of light produced by galaxies remains constant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25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prob of absorption depends linearly on the travelled distance (number of half turns), this leads to exponential absorption law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10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shows that this model can explain the observed temperature of the </a:t>
            </a:r>
            <a:r>
              <a:rPr lang="en-US" dirty="0" err="1"/>
              <a:t>cmbr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06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Explain the expanding universe model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“Big bang cosmology”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Redshift is used as evidence for the expansion of the universe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CMBR explained as artifact from early hot and dense universe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 this isn’t the only possible explanation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/>
              <a:t>Even Hubble alluded to the possibility of it being a result of a different universe geometry as an explanation for the redshift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Studying if an alternate universe model can explain these phenomenon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9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model does not require universe expansion</a:t>
            </a:r>
          </a:p>
          <a:p>
            <a:r>
              <a:rPr lang="en-US" dirty="0"/>
              <a:t>Spherical curvature is unbounded spatially, but finite.</a:t>
            </a:r>
          </a:p>
          <a:p>
            <a:r>
              <a:rPr lang="en-US" dirty="0"/>
              <a:t>0 curvature is infinite spatially and bounded temporally.</a:t>
            </a:r>
          </a:p>
          <a:p>
            <a:r>
              <a:rPr lang="en-US" dirty="0"/>
              <a:t>Light could take infinite circuits about the spherically curved universe.</a:t>
            </a:r>
          </a:p>
          <a:p>
            <a:r>
              <a:rPr lang="en-US" dirty="0"/>
              <a:t>Relate to 2D case</a:t>
            </a:r>
          </a:p>
          <a:p>
            <a:r>
              <a:rPr lang="en-US" dirty="0"/>
              <a:t>Working in higher dimensions, but that is difficult to think about let alone explain, so we will be using lower dimensional examples to paint nicer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1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phenomenon of interest to us is cosmological redshift</a:t>
            </a:r>
          </a:p>
          <a:p>
            <a:r>
              <a:rPr lang="en-US" dirty="0"/>
              <a:t>Redshift-number count influenced by geometry (homogeneity and isotropy of universe implies number of bodies is related to volume, volume is different in alternate universe geometries.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01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HDF has Astro deep which is a </a:t>
            </a:r>
            <a:r>
              <a:rPr lang="en-US" dirty="0" err="1"/>
              <a:t>subse</a:t>
            </a:r>
            <a:endParaRPr lang="en-US" dirty="0"/>
          </a:p>
          <a:p>
            <a:r>
              <a:rPr lang="en-US" dirty="0"/>
              <a:t>Data does not falsify </a:t>
            </a:r>
            <a:r>
              <a:rPr lang="en-US" dirty="0" err="1"/>
              <a:t>segals</a:t>
            </a:r>
            <a:r>
              <a:rPr lang="en-US" dirty="0"/>
              <a:t> model,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5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indicates that the model has some capacity to explain observed phenomena in modern cosmology </a:t>
            </a:r>
          </a:p>
          <a:p>
            <a:r>
              <a:rPr lang="en-US" dirty="0"/>
              <a:t>NED looks at almost the whole night sky</a:t>
            </a:r>
          </a:p>
          <a:p>
            <a:r>
              <a:rPr lang="en-US" dirty="0"/>
              <a:t>Deep field looks at small section</a:t>
            </a:r>
          </a:p>
          <a:p>
            <a:r>
              <a:rPr lang="en-US" dirty="0"/>
              <a:t>NED </a:t>
            </a:r>
            <a:r>
              <a:rPr lang="en-US" dirty="0" err="1"/>
              <a:t>masterlist</a:t>
            </a:r>
            <a:r>
              <a:rPr lang="en-US" dirty="0"/>
              <a:t> of extragalactic objects, comprehensive sky survey looking at whole sky, not just subsection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53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12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CCE34D-CFF1-4FFE-815B-D050E7ED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7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Summer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Tufts University Summer Scholars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Summer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Tufts University Summer Scholars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3" y="1051551"/>
            <a:ext cx="3820053" cy="2384898"/>
          </a:xfrm>
        </p:spPr>
        <p:txBody>
          <a:bodyPr anchor="b" anchorCtr="0">
            <a:normAutofit fontScale="90000"/>
          </a:bodyPr>
          <a:lstStyle/>
          <a:p>
            <a:r>
              <a:rPr lang="en-US" dirty="0"/>
              <a:t>Chronometric Cosmology and the CMBR 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4259997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Nathan Burwig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E41F8-8484-CBF4-FC5B-0FB827CD5B53}"/>
              </a:ext>
            </a:extLst>
          </p:cNvPr>
          <p:cNvSpPr txBox="1"/>
          <p:nvPr/>
        </p:nvSpPr>
        <p:spPr>
          <a:xfrm>
            <a:off x="7923213" y="3429000"/>
            <a:ext cx="3565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Studies on the shape of the universe</a:t>
            </a:r>
          </a:p>
        </p:txBody>
      </p:sp>
      <p:pic>
        <p:nvPicPr>
          <p:cNvPr id="1028" name="Picture 4" descr="What Shape Is the Universe? A New Study Suggests We've Got It All Wrong |  Quanta Magazine">
            <a:extLst>
              <a:ext uri="{FF2B5EF4-FFF2-40B4-BE49-F238E27FC236}">
                <a16:creationId xmlns:a16="http://schemas.microsoft.com/office/drawing/2014/main" id="{CC819977-11CC-DE6E-BC2A-73E2AB08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44" y="3588791"/>
            <a:ext cx="7468403" cy="359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Shape Is the Universe? A New Study Suggests We've Got It All Wrong |  Quanta Magazine">
            <a:extLst>
              <a:ext uri="{FF2B5EF4-FFF2-40B4-BE49-F238E27FC236}">
                <a16:creationId xmlns:a16="http://schemas.microsoft.com/office/drawing/2014/main" id="{3AE960FC-8235-D3E1-ABED-3CA385B6F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76" y="-174651"/>
            <a:ext cx="7468403" cy="376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F2B5-DB37-0286-860A-363166F5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– Occluded light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B8D1C-64AC-5220-52DB-F10191AB13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Occluded light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F49CE8-A94C-A77C-9260-6D262DDE7F8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𝑆𝑖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→</m:t>
                    </m:r>
                  </m:oMath>
                </a14:m>
                <a:r>
                  <a:rPr lang="en-US" dirty="0"/>
                  <a:t>   Solid Angle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𝑁𝑆𝑖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→</m:t>
                    </m:r>
                  </m:oMath>
                </a14:m>
                <a:r>
                  <a:rPr lang="en-US" dirty="0"/>
                  <a:t>   Normalized Volume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→</m:t>
                    </m:r>
                  </m:oMath>
                </a14:m>
                <a:r>
                  <a:rPr lang="en-US" dirty="0"/>
                  <a:t>  Average light 			  occluded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AF49CE8-A94C-A77C-9260-6D262DDE7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r="-3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5FB63-DA9A-D8FF-5DEC-F56BB714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A145D7-E847-59C8-F877-BEE738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D13CE-59E7-0071-CED4-ED6AA630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15" name="Content Placeholder 14" descr="Diagram, venn diagram&#10;&#10;Description automatically generated">
            <a:extLst>
              <a:ext uri="{FF2B5EF4-FFF2-40B4-BE49-F238E27FC236}">
                <a16:creationId xmlns:a16="http://schemas.microsoft.com/office/drawing/2014/main" id="{818A4276-387B-A7A7-0896-774C771A64A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48052" y="2266729"/>
            <a:ext cx="3333750" cy="3457575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6566AC2-4DBE-635B-DC22-1439899F2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48052" y="1613598"/>
            <a:ext cx="5436392" cy="535354"/>
          </a:xfrm>
        </p:spPr>
        <p:txBody>
          <a:bodyPr/>
          <a:lstStyle/>
          <a:p>
            <a:r>
              <a:rPr lang="en-US" dirty="0"/>
              <a:t>Solid angle</a:t>
            </a:r>
          </a:p>
        </p:txBody>
      </p:sp>
    </p:spTree>
    <p:extLst>
      <p:ext uri="{BB962C8B-B14F-4D97-AF65-F5344CB8AC3E}">
        <p14:creationId xmlns:p14="http://schemas.microsoft.com/office/powerpoint/2010/main" val="2173359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AF2B5-DB37-0286-860A-363166F51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– Average Light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B8D1C-64AC-5220-52DB-F10191AB1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6217" y="1492229"/>
            <a:ext cx="5437186" cy="535354"/>
          </a:xfrm>
        </p:spPr>
        <p:txBody>
          <a:bodyPr/>
          <a:lstStyle/>
          <a:p>
            <a:r>
              <a:rPr lang="en-US" dirty="0"/>
              <a:t>Luminous flux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8952D3-A7CB-3542-96A1-ABFD6D70D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0862" y="1896839"/>
            <a:ext cx="5436392" cy="535354"/>
          </a:xfrm>
        </p:spPr>
        <p:txBody>
          <a:bodyPr/>
          <a:lstStyle/>
          <a:p>
            <a:r>
              <a:rPr lang="en-US" dirty="0"/>
              <a:t>Average light in universe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51BAC0A-FD4A-13D0-6C66-18E2552EE64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50862" y="2425175"/>
                <a:ext cx="5436391" cy="351555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𝑆𝑖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→</m:t>
                    </m:r>
                  </m:oMath>
                </a14:m>
                <a:r>
                  <a:rPr lang="en-US" dirty="0"/>
                  <a:t>   Flux of galaxy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            →</m:t>
                    </m:r>
                  </m:oMath>
                </a14:m>
                <a:r>
                  <a:rPr lang="en-US" dirty="0"/>
                  <a:t>   Luminosity given 			       milky way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→</m:t>
                    </m:r>
                  </m:oMath>
                </a14:m>
                <a:r>
                  <a:rPr lang="en-US" dirty="0"/>
                  <a:t>  Avg light in 			       universe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51BAC0A-FD4A-13D0-6C66-18E2552EE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50862" y="2425175"/>
                <a:ext cx="5436391" cy="3515555"/>
              </a:xfrm>
              <a:blipFill>
                <a:blip r:embed="rId3"/>
                <a:stretch>
                  <a:fillRect l="-3139" r="-4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5FB63-DA9A-D8FF-5DEC-F56BB714E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A145D7-E847-59C8-F877-BEE738A8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D13CE-59E7-0071-CED4-ED6AA630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638C2104-1F4B-5FBD-90EE-C3A49A13C0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36217" y="2164516"/>
            <a:ext cx="4386954" cy="3514725"/>
          </a:xfrm>
        </p:spPr>
      </p:pic>
    </p:spTree>
    <p:extLst>
      <p:ext uri="{BB962C8B-B14F-4D97-AF65-F5344CB8AC3E}">
        <p14:creationId xmlns:p14="http://schemas.microsoft.com/office/powerpoint/2010/main" val="372721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78EA8-3DC7-5047-19B1-1F3BA842E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7B427-D8F7-8173-1E13-7D303B05B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Relating the two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2B89555-6BB6-9B7F-6E82-E2E0E15B80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59475" y="2432304"/>
                <a:ext cx="3677305" cy="3515555"/>
              </a:xfrm>
            </p:spPr>
            <p:txBody>
              <a:bodyPr/>
              <a:lstStyle/>
              <a:p>
                <a:r>
                  <a:rPr lang="en-US" sz="2400" dirty="0"/>
                  <a:t>Derive relationship </a:t>
                </a:r>
              </a:p>
              <a:p>
                <a:r>
                  <a:rPr lang="en-US" sz="2400" dirty="0"/>
                  <a:t>Probability of absorption</a:t>
                </a:r>
              </a:p>
              <a:p>
                <a:pPr lvl="1"/>
                <a:r>
                  <a:rPr lang="en-US" sz="2400" dirty="0"/>
                  <a:t>Exponential absorption law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2400" dirty="0"/>
                  <a:t>Notable cancellation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2B89555-6BB6-9B7F-6E82-E2E0E15B8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59475" y="2432304"/>
                <a:ext cx="3677305" cy="3515555"/>
              </a:xfrm>
              <a:blipFill>
                <a:blip r:embed="rId3"/>
                <a:stretch>
                  <a:fillRect l="-4809" t="-2253" r="-1493" b="-4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517B-0CE2-AAA9-82C4-0BBFC8BFC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43013A1-B146-E19C-219F-D55CB2082881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>
              <a:xfrm>
                <a:off x="4341574" y="2427370"/>
                <a:ext cx="3563936" cy="3515555"/>
              </a:xfrm>
            </p:spPr>
            <p:txBody>
              <a:bodyPr/>
              <a:lstStyle/>
              <a:p>
                <a:pPr marL="0" indent="0" algn="just">
                  <a:buNone/>
                </a:pPr>
                <a:r>
                  <a:rPr lang="en-US" sz="3200" b="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  <m:f>
                      <m:f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800" i="1" strike="sngStrike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4800" b="0" i="1" strike="sngStrike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4800" i="1" strike="sngStrike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4800" i="1" strike="sngStrike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4800" b="0" i="1" strike="sngStrike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num>
                          <m:den>
                            <m:r>
                              <a:rPr lang="en-US" sz="4800" i="1" strike="sngStrike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sz="4800" i="1" strike="sngStrike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den>
                    </m:f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sub>
                    </m:sSub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843013A1-B146-E19C-219F-D55CB2082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xfrm>
                <a:off x="4341574" y="2427370"/>
                <a:ext cx="3563936" cy="3515555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CE7DFE-25CE-8C12-65F6-F5AB1CBE5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Stefan-</a:t>
            </a:r>
            <a:r>
              <a:rPr lang="en-US" dirty="0" err="1"/>
              <a:t>boltzman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2EFC342-0E47-74D7-496F-2DBD4881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6AAD14C-6EB5-3676-CD08-CB1D6FD5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850D90-87CB-06DC-A19D-52141AF5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F21E-8F60-F201-DC4B-7D25B8E03586}"/>
              </a:ext>
            </a:extLst>
          </p:cNvPr>
          <p:cNvSpPr txBox="1"/>
          <p:nvPr/>
        </p:nvSpPr>
        <p:spPr>
          <a:xfrm>
            <a:off x="8010303" y="4901860"/>
            <a:ext cx="3029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Relates power to temperature</a:t>
            </a:r>
          </a:p>
        </p:txBody>
      </p:sp>
      <p:pic>
        <p:nvPicPr>
          <p:cNvPr id="1030" name="Picture 6" descr="Stefan Boltzmann Law - slide share">
            <a:extLst>
              <a:ext uri="{FF2B5EF4-FFF2-40B4-BE49-F238E27FC236}">
                <a16:creationId xmlns:a16="http://schemas.microsoft.com/office/drawing/2014/main" id="{5F5F587F-A1BC-90BF-59EF-6400AE5CE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59" y="2627951"/>
            <a:ext cx="3706746" cy="207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08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4EDA46-3568-4C98-C080-79469EB4EC3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50862" y="4508500"/>
                <a:ext cx="5160389" cy="1562959"/>
              </a:xfrm>
            </p:spPr>
            <p:txBody>
              <a:bodyPr anchor="ctr"/>
              <a:lstStyle/>
              <a:p>
                <a:pPr algn="ctr">
                  <a:lnSpc>
                    <a:spcPct val="110000"/>
                  </a:lnSpc>
                  <a:spcBef>
                    <a:spcPts val="1000"/>
                  </a:spcBef>
                  <a:spcAft>
                    <a:spcPts val="800"/>
                  </a:spcAft>
                </a:pPr>
                <a:r>
                  <a:rPr lang="en-US" sz="4400" dirty="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rPr>
                  <a:t>~2.7K (with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0" i="1" smtClean="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lang="en-US" sz="440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  <m:r>
                          <a:rPr lang="en-US" sz="440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𝜇</m:t>
                        </m:r>
                        <m:r>
                          <a:rPr lang="en-US" sz="4400">
                            <a:solidFill>
                              <a:schemeClr val="tx1">
                                <a:alpha val="60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en-US" sz="4400" b="0" i="1" smtClean="0">
                                <a:solidFill>
                                  <a:schemeClr val="tx1">
                                    <a:alpha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lang="en-US" sz="4400" b="0" i="1" smtClean="0">
                                <a:solidFill>
                                  <a:schemeClr val="tx1">
                                    <a:alpha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</m:e>
                          <m:sup>
                            <m:r>
                              <a:rPr lang="en-US" sz="4400" b="0" i="1" smtClean="0">
                                <a:solidFill>
                                  <a:schemeClr val="tx1">
                                    <a:alpha val="60000"/>
                                  </a:schemeClr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4400" dirty="0">
                    <a:solidFill>
                      <a:schemeClr val="tx1">
                        <a:alpha val="60000"/>
                      </a:schemeClr>
                    </a:solidFill>
                    <a:latin typeface="+mn-lt"/>
                    <a:ea typeface="+mn-ea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44EDA46-3568-4C98-C080-79469EB4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50862" y="4508500"/>
                <a:ext cx="5160389" cy="156295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Placeholder 8" descr="A picture containing text, metalware, lock, measuring stick&#10;&#10;Description automatically generated">
            <a:extLst>
              <a:ext uri="{FF2B5EF4-FFF2-40B4-BE49-F238E27FC236}">
                <a16:creationId xmlns:a16="http://schemas.microsoft.com/office/drawing/2014/main" id="{84014325-6A09-A4C7-9D57-50B1B92EF2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6768" b="26768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82542-FF7B-4581-1D26-7FC4DE22319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anchor="ctr"/>
          <a:lstStyle/>
          <a:p>
            <a:pPr algn="ctr"/>
            <a:r>
              <a:rPr lang="en-US" sz="4400" dirty="0"/>
              <a:t>2.34K – 2.8K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CF2D40-F6BC-B98B-5126-E0124612C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2E302-DFBF-2F3D-6934-ED6BFE598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D183F2-7004-4568-C8F9-92082573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9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More data on flux on Earth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CMBR Power Spectrum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Summer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6" descr="What Shape Is the Universe? A New Study Suggests We've Got It All Wrong |  Quanta Magazine">
            <a:extLst>
              <a:ext uri="{FF2B5EF4-FFF2-40B4-BE49-F238E27FC236}">
                <a16:creationId xmlns:a16="http://schemas.microsoft.com/office/drawing/2014/main" id="{BB93CD94-AF8B-4628-98B8-019ADF6E3857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0" b="19330"/>
          <a:stretch>
            <a:fillRect/>
          </a:stretch>
        </p:blipFill>
        <p:spPr bwMode="auto">
          <a:xfrm>
            <a:off x="0" y="0"/>
            <a:ext cx="12192000" cy="377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Professor </a:t>
            </a:r>
            <a:r>
              <a:rPr lang="en-US" dirty="0" err="1"/>
              <a:t>Sliwa</a:t>
            </a:r>
            <a:r>
              <a:rPr lang="en-US" dirty="0"/>
              <a:t> and Max Kaye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Dr.  Anne Moore and Emily Palermo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Summer Scholars Helpers and Presenters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34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US" sz="3400" dirty="0"/>
              <a:t>The Current Ideas on Universe Evolution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038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9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0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42" name="Oval 1041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7AA93-9749-574B-1DFE-A738E08F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03111"/>
            <a:ext cx="3565525" cy="3415519"/>
          </a:xfrm>
        </p:spPr>
        <p:txBody>
          <a:bodyPr anchor="t">
            <a:normAutofit lnSpcReduction="10000"/>
          </a:bodyPr>
          <a:lstStyle/>
          <a:p>
            <a:pPr marL="342900" indent="-342900"/>
            <a:r>
              <a:rPr lang="en-US" sz="2400" dirty="0"/>
              <a:t>“Big Bang” Cosmology</a:t>
            </a:r>
          </a:p>
          <a:p>
            <a:pPr marL="342900" indent="-342900"/>
            <a:r>
              <a:rPr lang="en-US" sz="2400" dirty="0"/>
              <a:t>Expansion</a:t>
            </a:r>
          </a:p>
          <a:p>
            <a:pPr marL="800100" lvl="1" indent="-342900"/>
            <a:r>
              <a:rPr lang="en-US" sz="1800" dirty="0"/>
              <a:t>Flat</a:t>
            </a:r>
          </a:p>
          <a:p>
            <a:pPr marL="342900" indent="-342900"/>
            <a:r>
              <a:rPr lang="en-US" sz="2400" dirty="0"/>
              <a:t>Redshift</a:t>
            </a:r>
          </a:p>
          <a:p>
            <a:pPr marL="342900" indent="-342900"/>
            <a:r>
              <a:rPr lang="en-US" sz="2400" dirty="0"/>
              <a:t>The CMBR</a:t>
            </a:r>
          </a:p>
          <a:p>
            <a:pPr marL="342900" indent="-342900"/>
            <a:r>
              <a:rPr lang="en-US" sz="2400" dirty="0"/>
              <a:t>Hubble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0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030" name="Picture 6" descr="Big Bang - Wikipedia">
            <a:extLst>
              <a:ext uri="{FF2B5EF4-FFF2-40B4-BE49-F238E27FC236}">
                <a16:creationId xmlns:a16="http://schemas.microsoft.com/office/drawing/2014/main" id="{429A6D59-FD06-6572-A4DD-945CE098D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7251" y="1116667"/>
            <a:ext cx="7007069" cy="4624665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Summer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Tufts University Summer Scholars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6D93-595C-9C77-AE64-656F188BE3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Different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CB086-C009-DC67-6F3C-1CBFACF8DE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need for expansion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Spherical (positive) curvature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Lower dimensional example</a:t>
            </a:r>
          </a:p>
        </p:txBody>
      </p:sp>
      <p:pic>
        <p:nvPicPr>
          <p:cNvPr id="9" name="Picture Placeholder 8" descr="A picture containing dome, dark&#10;&#10;Description automatically generated">
            <a:extLst>
              <a:ext uri="{FF2B5EF4-FFF2-40B4-BE49-F238E27FC236}">
                <a16:creationId xmlns:a16="http://schemas.microsoft.com/office/drawing/2014/main" id="{E926D9C6-25BD-F0FC-BC32-9746D132AB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6270" t="8859" r="6270" b="6163"/>
          <a:stretch/>
        </p:blipFill>
        <p:spPr>
          <a:xfrm>
            <a:off x="6556248" y="548640"/>
            <a:ext cx="4446532" cy="2880360"/>
          </a:xfrm>
        </p:spPr>
      </p:pic>
      <p:pic>
        <p:nvPicPr>
          <p:cNvPr id="14" name="Picture Placeholder 13" descr="A picture containing text, ax, tool&#10;&#10;Description automatically generated">
            <a:extLst>
              <a:ext uri="{FF2B5EF4-FFF2-40B4-BE49-F238E27FC236}">
                <a16:creationId xmlns:a16="http://schemas.microsoft.com/office/drawing/2014/main" id="{A2CF71F4-D722-CA4B-8846-4C40EFE131D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4"/>
          <a:srcRect r="39193"/>
          <a:stretch/>
        </p:blipFill>
        <p:spPr>
          <a:xfrm>
            <a:off x="6556248" y="3429000"/>
            <a:ext cx="4446532" cy="288036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3680-C640-665C-6962-E126F2B1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5BA06-7798-952F-8B5E-F4A95923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A1851-BCEB-CB22-CFE8-C58360920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D0E8-E591-FF20-2CC6-C4A993940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Cosmological Redshift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D9163-9607-8DEF-74E3-9D4ACF59C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they compare between models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A259DF-198F-E97E-963A-E552E63145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Stereographic Projection</a:t>
            </a:r>
          </a:p>
          <a:p>
            <a:r>
              <a:rPr lang="en-US" dirty="0"/>
              <a:t>Tests for comparing models</a:t>
            </a:r>
          </a:p>
          <a:p>
            <a:pPr lvl="1"/>
            <a:r>
              <a:rPr lang="en-US" dirty="0"/>
              <a:t>Redshift-luminosity relationship</a:t>
            </a:r>
          </a:p>
          <a:p>
            <a:pPr lvl="1"/>
            <a:r>
              <a:rPr lang="en-US" dirty="0"/>
              <a:t>Redshift-number count relationship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F256FE-0B75-2701-232F-AE99B6B8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8B88C8-23CE-0349-AB8A-737B1D1D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0A72D4-D23E-B73E-5564-8F28C5DBF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4</a:t>
            </a:fld>
            <a:endParaRPr lang="en-US"/>
          </a:p>
        </p:txBody>
      </p:sp>
      <p:pic>
        <p:nvPicPr>
          <p:cNvPr id="15" name="Content Placeholder 1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B8C0551-536A-6D57-4C64-BDCCAF875A7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48755" y="1731375"/>
            <a:ext cx="4635053" cy="4635053"/>
          </a:xfrm>
        </p:spPr>
      </p:pic>
    </p:spTree>
    <p:extLst>
      <p:ext uri="{BB962C8B-B14F-4D97-AF65-F5344CB8AC3E}">
        <p14:creationId xmlns:p14="http://schemas.microsoft.com/office/powerpoint/2010/main" val="203783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3676E-96DD-1495-5766-766813E7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621A9-684E-8F29-14FD-1717B800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E8DEE-7A66-0C49-A5A5-1730B716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1A9EF-44F0-EEEA-6BCD-CF561C5B0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2" t="4330" r="4003" b="4021"/>
          <a:stretch/>
        </p:blipFill>
        <p:spPr>
          <a:xfrm>
            <a:off x="373932" y="526684"/>
            <a:ext cx="6174823" cy="32565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03A5F-E632-D600-2905-E1E0B53C6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2" r="1087" b="4513"/>
          <a:stretch/>
        </p:blipFill>
        <p:spPr>
          <a:xfrm>
            <a:off x="4781117" y="2445679"/>
            <a:ext cx="6260413" cy="3256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095A80-F1E9-F0DC-236E-13D4057570E1}"/>
              </a:ext>
            </a:extLst>
          </p:cNvPr>
          <p:cNvSpPr txBox="1"/>
          <p:nvPr/>
        </p:nvSpPr>
        <p:spPr>
          <a:xfrm>
            <a:off x="373932" y="3897443"/>
            <a:ext cx="419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Redshift relations</a:t>
            </a:r>
          </a:p>
          <a:p>
            <a:pPr algn="r"/>
            <a:r>
              <a:rPr lang="en-US" sz="2400" dirty="0"/>
              <a:t>Credit – Maxwell Kaye and </a:t>
            </a:r>
          </a:p>
          <a:p>
            <a:pPr algn="r"/>
            <a:r>
              <a:rPr lang="en-US" sz="2400" dirty="0"/>
              <a:t>Dr.  Krzysztof </a:t>
            </a:r>
            <a:r>
              <a:rPr lang="en-US" sz="2400" dirty="0" err="1"/>
              <a:t>Sliwa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435EBF-576A-82D1-6FB9-52ED3119A98F}"/>
              </a:ext>
            </a:extLst>
          </p:cNvPr>
          <p:cNvSpPr txBox="1"/>
          <p:nvPr/>
        </p:nvSpPr>
        <p:spPr>
          <a:xfrm>
            <a:off x="6790544" y="1812349"/>
            <a:ext cx="3053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Reasonable Agreement</a:t>
            </a:r>
          </a:p>
        </p:txBody>
      </p:sp>
    </p:spTree>
    <p:extLst>
      <p:ext uri="{BB962C8B-B14F-4D97-AF65-F5344CB8AC3E}">
        <p14:creationId xmlns:p14="http://schemas.microsoft.com/office/powerpoint/2010/main" val="150455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3676E-96DD-1495-5766-766813E7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621A9-684E-8F29-14FD-1717B800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E8DEE-7A66-0C49-A5A5-1730B716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95A80-F1E9-F0DC-236E-13D4057570E1}"/>
              </a:ext>
            </a:extLst>
          </p:cNvPr>
          <p:cNvSpPr txBox="1"/>
          <p:nvPr/>
        </p:nvSpPr>
        <p:spPr>
          <a:xfrm>
            <a:off x="373932" y="3897443"/>
            <a:ext cx="4198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Redshift relations</a:t>
            </a:r>
          </a:p>
          <a:p>
            <a:pPr algn="r"/>
            <a:r>
              <a:rPr lang="en-US" sz="2400" dirty="0"/>
              <a:t>Credit – Maxwell Kaye and </a:t>
            </a:r>
          </a:p>
          <a:p>
            <a:pPr algn="r"/>
            <a:r>
              <a:rPr lang="en-US" sz="2400" dirty="0"/>
              <a:t>Dr.  Krzysztof </a:t>
            </a:r>
            <a:r>
              <a:rPr lang="en-US" sz="2400" dirty="0" err="1"/>
              <a:t>Sliwa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1A461-0BA8-4C54-624C-292D59A1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32" y="537442"/>
            <a:ext cx="6174823" cy="3352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0ABA67-DFC9-46E5-78C2-F9CEF4C80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7" y="2964008"/>
            <a:ext cx="6379210" cy="33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55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8E11-7898-E800-15EF-B60C9083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The CMBR In Big Bang Cosmology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91CCC-6508-6998-E572-E66D40EFC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2515235"/>
            <a:ext cx="3565525" cy="43427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Nearly Black Body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 = 2.7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 from last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Light from last scattering ~</a:t>
            </a:r>
            <a:r>
              <a:rPr lang="en-US" sz="2200"/>
              <a:t>300,000 years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64BBF-7D16-0B9A-7A35-1DBF6A3D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57E0B-5713-A9AE-80E8-E34FE857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F20B3-335E-A637-8C22-63CF6D5B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6" descr="What Shape Is the Universe? A New Study Suggests We've Got It All Wrong |  Quanta Magazine">
            <a:extLst>
              <a:ext uri="{FF2B5EF4-FFF2-40B4-BE49-F238E27FC236}">
                <a16:creationId xmlns:a16="http://schemas.microsoft.com/office/drawing/2014/main" id="{8746C2E7-4829-95AF-47A4-7A7EDB4989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268" y="1664567"/>
            <a:ext cx="7445482" cy="37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16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8E11-7898-E800-15EF-B60C9083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The CMBR In Chronometric Cosmology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91CCC-6508-6998-E572-E66D40EFC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965960"/>
            <a:ext cx="3565525" cy="434276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Nearly Black Body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 = 2.7 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Light from last scattering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Light taking circuits about closed universe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can we determine T in new model?</a:t>
            </a:r>
          </a:p>
          <a:p>
            <a:endParaRPr lang="en-US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64BBF-7D16-0B9A-7A35-1DBF6A3DE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Summer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57E0B-5713-A9AE-80E8-E34FE857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F20B3-335E-A637-8C22-63CF6D5B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6" descr="What Shape Is the Universe? A New Study Suggests We've Got It All Wrong |  Quanta Magazine">
            <a:extLst>
              <a:ext uri="{FF2B5EF4-FFF2-40B4-BE49-F238E27FC236}">
                <a16:creationId xmlns:a16="http://schemas.microsoft.com/office/drawing/2014/main" id="{8746C2E7-4829-95AF-47A4-7A7EDB4989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8268" y="1664567"/>
            <a:ext cx="7445482" cy="37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98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 dirty="0"/>
              <a:t>Setting up a model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098C43-2F2A-4100-89BC-593103929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DB251F7-EBE7-46AC-A920-FFE2C5AF6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/>
          <a:lstStyle/>
          <a:p>
            <a:r>
              <a:rPr lang="en-US" dirty="0"/>
              <a:t>Uniformly distribute galaxies</a:t>
            </a:r>
          </a:p>
          <a:p>
            <a:pPr lvl="1"/>
            <a:r>
              <a:rPr lang="en-US" dirty="0"/>
              <a:t>Approximate as absorbing spheres</a:t>
            </a:r>
          </a:p>
          <a:p>
            <a:r>
              <a:rPr lang="en-US" dirty="0"/>
              <a:t>Light occluded by galaxies</a:t>
            </a:r>
          </a:p>
          <a:p>
            <a:pPr lvl="1"/>
            <a:r>
              <a:rPr lang="en-US" dirty="0"/>
              <a:t>Depends on distance and size</a:t>
            </a:r>
          </a:p>
          <a:p>
            <a:r>
              <a:rPr lang="en-US" dirty="0"/>
              <a:t>Total average light in the universe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726BA7-44D6-4116-90E3-38325026E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6681" y="1054273"/>
            <a:ext cx="5436392" cy="535354"/>
          </a:xfrm>
        </p:spPr>
        <p:txBody>
          <a:bodyPr/>
          <a:lstStyle/>
          <a:p>
            <a:r>
              <a:rPr lang="en-US" dirty="0"/>
              <a:t>Points distributed on a sphere (2d case)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Summer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Tufts University Summer Scholars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47065C-8CFA-9969-5F77-B10800AAB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81" y="1730181"/>
            <a:ext cx="4686954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{E32B1F79-4A1C-44AD-BF33-E68122F36250}tf33713516_win32</Template>
  <TotalTime>3426</TotalTime>
  <Words>770</Words>
  <Application>Microsoft Office PowerPoint</Application>
  <PresentationFormat>Widescreen</PresentationFormat>
  <Paragraphs>163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Gill Sans MT</vt:lpstr>
      <vt:lpstr>Walbaum Display</vt:lpstr>
      <vt:lpstr>3DFloatVTI</vt:lpstr>
      <vt:lpstr>Chronometric Cosmology and the CMBR </vt:lpstr>
      <vt:lpstr>The Current Ideas on Universe Evolution</vt:lpstr>
      <vt:lpstr>A Different Idea</vt:lpstr>
      <vt:lpstr>Cosmological Redshift</vt:lpstr>
      <vt:lpstr>PowerPoint Presentation</vt:lpstr>
      <vt:lpstr>PowerPoint Presentation</vt:lpstr>
      <vt:lpstr>The CMBR In Big Bang Cosmology</vt:lpstr>
      <vt:lpstr>The CMBR In Chronometric Cosmology</vt:lpstr>
      <vt:lpstr>Setting up a model</vt:lpstr>
      <vt:lpstr>Calculations – Occluded light</vt:lpstr>
      <vt:lpstr>Calculations – Average Light</vt:lpstr>
      <vt:lpstr>Calculations </vt:lpstr>
      <vt:lpstr>~2.7K (with 3μW/m^2 )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Chronometric Cosmology and the CMBR </dc:title>
  <dc:creator>Nathan Burwig</dc:creator>
  <cp:lastModifiedBy>Nathan Burwig</cp:lastModifiedBy>
  <cp:revision>43</cp:revision>
  <dcterms:created xsi:type="dcterms:W3CDTF">2022-08-02T17:27:48Z</dcterms:created>
  <dcterms:modified xsi:type="dcterms:W3CDTF">2022-08-11T14:13:53Z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